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9" r:id="rId3"/>
    <p:sldId id="280" r:id="rId4"/>
    <p:sldId id="259" r:id="rId5"/>
    <p:sldId id="260" r:id="rId6"/>
    <p:sldId id="281" r:id="rId7"/>
    <p:sldId id="282" r:id="rId8"/>
    <p:sldId id="283" r:id="rId9"/>
    <p:sldId id="28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7B141ED-858F-4899-8B48-C449167FAE08}" type="datetimeFigureOut">
              <a:rPr lang="fa-IR" smtClean="0"/>
              <a:t>05/01/1437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87A9E56-A0F8-419F-9BF7-CECE7893A2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235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\WORK BAHMAN\Eghtedare\power\xs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447800"/>
            <a:ext cx="915352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708920"/>
            <a:ext cx="6408712" cy="12961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B860-20DF-42B4-8C00-92396BB37093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2BBA-273C-4F25-AF04-B8868094BC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:\Users\Acer\Desktop\Noorang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21288"/>
            <a:ext cx="751926" cy="195501"/>
          </a:xfrm>
          <a:prstGeom prst="rect">
            <a:avLst/>
          </a:prstGeom>
          <a:noFill/>
          <a:effectLst>
            <a:glow rad="1270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76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ORK\WORK BAHMAN\Eghtedare\power\zdr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6984776" cy="13681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92896"/>
            <a:ext cx="6984776" cy="338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B860-20DF-42B4-8C00-92396BB37093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2BBA-273C-4F25-AF04-B8868094B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4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ORK\WORK BAHMAN\Eghtedare\power\fyui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29000"/>
            <a:ext cx="7772400" cy="9779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B860-20DF-42B4-8C00-92396BB37093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2BBA-273C-4F25-AF04-B8868094B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WORK\WORK BAHMAN\Eghtedare\power\cgh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8545"/>
            <a:ext cx="9153526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WORK\WORK BAHMAN\Eghtedare\power\dtuui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28800"/>
            <a:ext cx="5004048" cy="522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WORK\WORK BAHMAN\Eghtedare\power\dtuui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5004048" cy="522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472608" cy="11521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52936"/>
            <a:ext cx="3826768" cy="40038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2852936"/>
            <a:ext cx="3816424" cy="40038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B860-20DF-42B4-8C00-92396BB37093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2BBA-273C-4F25-AF04-B8868094B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2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WORK\WORK BAHMAN\Eghtedare\power\xfuxjy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B860-20DF-42B4-8C00-92396BB37093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2BBA-273C-4F25-AF04-B8868094B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0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B860-20DF-42B4-8C00-92396BB37093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2BBA-273C-4F25-AF04-B8868094B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9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FB860-20DF-42B4-8C00-92396BB37093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52BBA-273C-4F25-AF04-B8868094B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2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852936"/>
            <a:ext cx="6408712" cy="1296144"/>
          </a:xfrm>
        </p:spPr>
        <p:txBody>
          <a:bodyPr>
            <a:noAutofit/>
          </a:bodyPr>
          <a:lstStyle/>
          <a:p>
            <a:r>
              <a:rPr lang="fa-IR" sz="66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بسم اللّه الرحمن الرحیم</a:t>
            </a:r>
            <a:endParaRPr lang="en-US" sz="66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537520"/>
            <a:ext cx="8640960" cy="4320480"/>
          </a:xfrm>
        </p:spPr>
        <p:txBody>
          <a:bodyPr>
            <a:normAutofit/>
          </a:bodyPr>
          <a:lstStyle/>
          <a:p>
            <a:pPr algn="ctr"/>
            <a:r>
              <a:rPr lang="en-US" sz="1050" dirty="0" smtClean="0"/>
              <a:t> </a:t>
            </a:r>
            <a:r>
              <a:rPr lang="fa-IR" sz="6000" dirty="0" smtClean="0">
                <a:solidFill>
                  <a:schemeClr val="accent1">
                    <a:lumMod val="75000"/>
                  </a:schemeClr>
                </a:solidFill>
                <a:latin typeface="IranNastaliq" pitchFamily="2" charset="0"/>
                <a:cs typeface="IranNastaliq" pitchFamily="2" charset="0"/>
              </a:rPr>
              <a:t>انسان </a:t>
            </a:r>
            <a:r>
              <a:rPr lang="fa-IR" sz="6000" dirty="0">
                <a:solidFill>
                  <a:schemeClr val="accent1">
                    <a:lumMod val="75000"/>
                  </a:schemeClr>
                </a:solidFill>
                <a:latin typeface="IranNastaliq" pitchFamily="2" charset="0"/>
                <a:cs typeface="IranNastaliq" pitchFamily="2" charset="0"/>
              </a:rPr>
              <a:t>شناسی بر اساس آیات قرآن </a:t>
            </a:r>
            <a:endParaRPr lang="fa-IR" sz="6000" dirty="0" smtClean="0">
              <a:solidFill>
                <a:schemeClr val="accent1">
                  <a:lumMod val="75000"/>
                </a:schemeClr>
              </a:solidFill>
              <a:latin typeface="IranNastaliq" pitchFamily="2" charset="0"/>
              <a:cs typeface="IranNastaliq" pitchFamily="2" charset="0"/>
            </a:endParaRPr>
          </a:p>
          <a:p>
            <a:pPr algn="ctr"/>
            <a:endParaRPr lang="fa-IR" sz="6000" dirty="0" smtClean="0">
              <a:solidFill>
                <a:schemeClr val="accent1">
                  <a:lumMod val="75000"/>
                </a:schemeClr>
              </a:solidFill>
              <a:latin typeface="IranNastaliq" pitchFamily="2" charset="0"/>
              <a:cs typeface="IranNastaliq" pitchFamily="2" charset="0"/>
            </a:endParaRPr>
          </a:p>
          <a:p>
            <a:pPr algn="ctr"/>
            <a:r>
              <a:rPr lang="fa-IR" sz="6000" dirty="0" smtClean="0">
                <a:solidFill>
                  <a:schemeClr val="accent1">
                    <a:lumMod val="75000"/>
                  </a:schemeClr>
                </a:solidFill>
                <a:latin typeface="IranNastaliq" pitchFamily="2" charset="0"/>
                <a:cs typeface="IranNastaliq" pitchFamily="2" charset="0"/>
              </a:rPr>
              <a:t>با </a:t>
            </a:r>
            <a:r>
              <a:rPr lang="fa-IR" sz="6000" dirty="0">
                <a:solidFill>
                  <a:schemeClr val="accent1">
                    <a:lumMod val="75000"/>
                  </a:schemeClr>
                </a:solidFill>
                <a:latin typeface="IranNastaliq" pitchFamily="2" charset="0"/>
                <a:cs typeface="IranNastaliq" pitchFamily="2" charset="0"/>
              </a:rPr>
              <a:t>رویکرد عرفانی</a:t>
            </a:r>
            <a:endParaRPr lang="fa-IR" sz="3600" dirty="0">
              <a:solidFill>
                <a:schemeClr val="accent1">
                  <a:lumMod val="75000"/>
                </a:schemeClr>
              </a:solidFill>
              <a:latin typeface="IranNastaliq" pitchFamily="2" charset="0"/>
              <a:cs typeface="IranNastaliq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548680"/>
            <a:ext cx="8389440" cy="6120680"/>
          </a:xfrm>
        </p:spPr>
        <p:txBody>
          <a:bodyPr>
            <a:normAutofit/>
          </a:bodyPr>
          <a:lstStyle/>
          <a:p>
            <a:r>
              <a:rPr lang="en-US" sz="1050" dirty="0" smtClean="0"/>
              <a:t> </a:t>
            </a:r>
            <a:r>
              <a:rPr lang="fa-IR" sz="5400" dirty="0" smtClean="0">
                <a:solidFill>
                  <a:schemeClr val="tx2"/>
                </a:solidFill>
                <a:cs typeface="B Titr" pitchFamily="2" charset="-78"/>
              </a:rPr>
              <a:t>جلسه اول</a:t>
            </a:r>
          </a:p>
          <a:p>
            <a:pPr algn="ctr"/>
            <a:endParaRPr lang="fa-IR" sz="5400" dirty="0">
              <a:solidFill>
                <a:schemeClr val="accent1">
                  <a:lumMod val="75000"/>
                </a:schemeClr>
              </a:solidFill>
              <a:cs typeface="B Homa" pitchFamily="2" charset="-78"/>
            </a:endParaRPr>
          </a:p>
          <a:p>
            <a:pPr algn="ctr"/>
            <a:endParaRPr lang="fa-IR" sz="5400" dirty="0" smtClean="0">
              <a:solidFill>
                <a:schemeClr val="accent1">
                  <a:lumMod val="75000"/>
                </a:schemeClr>
              </a:solidFill>
              <a:cs typeface="B Homa" pitchFamily="2" charset="-78"/>
            </a:endParaRPr>
          </a:p>
          <a:p>
            <a:pPr algn="ctr"/>
            <a:r>
              <a:rPr lang="fa-IR" sz="6000" b="1" dirty="0" smtClean="0">
                <a:solidFill>
                  <a:schemeClr val="accent1">
                    <a:lumMod val="75000"/>
                  </a:schemeClr>
                </a:solidFill>
                <a:cs typeface="B Mitra" pitchFamily="2" charset="-78"/>
              </a:rPr>
              <a:t>تصویری اجمالی از مکاتب فلسفی و نیز جایگاه مراتب کمال آدمی نزد فلاسفه</a:t>
            </a:r>
          </a:p>
        </p:txBody>
      </p:sp>
    </p:spTree>
    <p:extLst>
      <p:ext uri="{BB962C8B-B14F-4D97-AF65-F5344CB8AC3E}">
        <p14:creationId xmlns:p14="http://schemas.microsoft.com/office/powerpoint/2010/main" val="39433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472608" cy="1152128"/>
          </a:xfrm>
        </p:spPr>
        <p:txBody>
          <a:bodyPr>
            <a:noAutofit/>
          </a:bodyPr>
          <a:lstStyle/>
          <a:p>
            <a:r>
              <a:rPr lang="fa-IR" sz="4000" dirty="0" smtClean="0">
                <a:solidFill>
                  <a:schemeClr val="tx2"/>
                </a:solidFill>
                <a:latin typeface="IranNastaliq" panose="02020505000000020003" pitchFamily="18" charset="0"/>
                <a:cs typeface="B Titr" pitchFamily="2" charset="-78"/>
              </a:rPr>
              <a:t>معرفی نظام‌های عمدة فلسفی</a:t>
            </a:r>
            <a:endParaRPr lang="en-US" sz="4000" dirty="0">
              <a:solidFill>
                <a:schemeClr val="tx2"/>
              </a:solidFill>
              <a:latin typeface="IranNastaliq" panose="02020505000000020003" pitchFamily="18" charset="0"/>
              <a:cs typeface="B Tit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sz="2400" b="1" dirty="0" smtClean="0">
                <a:solidFill>
                  <a:srgbClr val="1F497D"/>
                </a:solidFill>
                <a:cs typeface="B Mitra" pitchFamily="2" charset="-78"/>
              </a:rPr>
              <a:t>ج</a:t>
            </a:r>
            <a:r>
              <a:rPr lang="fa-IR" sz="2400" b="1" dirty="0">
                <a:solidFill>
                  <a:srgbClr val="1F497D"/>
                </a:solidFill>
                <a:cs typeface="B Mitra" pitchFamily="2" charset="-78"/>
              </a:rPr>
              <a:t>. حکمت </a:t>
            </a:r>
            <a:r>
              <a:rPr lang="fa-IR" sz="2400" b="1" dirty="0" smtClean="0">
                <a:solidFill>
                  <a:srgbClr val="1F497D"/>
                </a:solidFill>
                <a:cs typeface="B Mitra" pitchFamily="2" charset="-78"/>
              </a:rPr>
              <a:t>متعالیه:</a:t>
            </a:r>
          </a:p>
          <a:p>
            <a:pPr marL="0" indent="0" algn="just">
              <a:buNone/>
            </a:pPr>
            <a:r>
              <a:rPr lang="fa-IR" sz="2400" b="1" dirty="0" smtClean="0">
                <a:solidFill>
                  <a:srgbClr val="1F497D"/>
                </a:solidFill>
                <a:cs typeface="B Mitra" pitchFamily="2" charset="-78"/>
              </a:rPr>
              <a:t> </a:t>
            </a:r>
            <a:r>
              <a:rPr lang="fa-IR" sz="2400" b="1" dirty="0">
                <a:solidFill>
                  <a:srgbClr val="1F497D"/>
                </a:solidFill>
                <a:cs typeface="B Mitra" pitchFamily="2" charset="-78"/>
              </a:rPr>
              <a:t>که مؤسس آن ملا صدرا شیرازی </a:t>
            </a:r>
            <a:r>
              <a:rPr lang="fa-IR" sz="2400" b="1" dirty="0" smtClean="0">
                <a:solidFill>
                  <a:srgbClr val="1F497D"/>
                </a:solidFill>
                <a:cs typeface="B Mitra" pitchFamily="2" charset="-78"/>
              </a:rPr>
              <a:t>است</a:t>
            </a:r>
            <a:r>
              <a:rPr lang="fa-IR" sz="2400" b="1" dirty="0">
                <a:solidFill>
                  <a:srgbClr val="1F497D"/>
                </a:solidFill>
                <a:cs typeface="B Mitra" pitchFamily="2" charset="-78"/>
              </a:rPr>
              <a:t> </a:t>
            </a:r>
            <a:r>
              <a:rPr lang="fa-IR" sz="2400" b="1" dirty="0" smtClean="0">
                <a:solidFill>
                  <a:srgbClr val="1F497D"/>
                </a:solidFill>
                <a:cs typeface="B Mitra" pitchFamily="2" charset="-78"/>
              </a:rPr>
              <a:t>و افرادی مانند ملاهادی سبزواری، علامه طباطبایی، امام خمینی و شاگردان این دو، این دیدگاه را بسط و تبیین نمودند. </a:t>
            </a:r>
            <a:endParaRPr lang="fa-IR" b="1" dirty="0">
              <a:solidFill>
                <a:schemeClr val="tx2"/>
              </a:solidFill>
              <a:cs typeface="B Mitra" pitchFamily="2" charset="-78"/>
            </a:endParaRPr>
          </a:p>
          <a:p>
            <a:pPr marL="0" lvl="0" indent="0" algn="just">
              <a:buNone/>
            </a:pPr>
            <a:endParaRPr lang="fa-IR" b="1" dirty="0">
              <a:solidFill>
                <a:srgbClr val="1F497D"/>
              </a:solidFill>
              <a:cs typeface="B Mitra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88024" y="2924944"/>
            <a:ext cx="3816424" cy="3933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2400" b="1" dirty="0" smtClean="0">
                <a:solidFill>
                  <a:schemeClr val="tx2"/>
                </a:solidFill>
                <a:cs typeface="B Mitra" pitchFamily="2" charset="-78"/>
              </a:rPr>
              <a:t>الف. مشّاء:</a:t>
            </a:r>
          </a:p>
          <a:p>
            <a:pPr marL="0" indent="0" algn="just">
              <a:buNone/>
            </a:pPr>
            <a:r>
              <a:rPr lang="fa-IR" sz="2400" b="1" dirty="0" smtClean="0">
                <a:solidFill>
                  <a:schemeClr val="tx2"/>
                </a:solidFill>
                <a:cs typeface="B Mitra" pitchFamily="2" charset="-78"/>
              </a:rPr>
              <a:t>فیلسوفانی </a:t>
            </a:r>
            <a:r>
              <a:rPr lang="fa-IR" sz="2400" b="1" dirty="0">
                <a:solidFill>
                  <a:schemeClr val="tx2"/>
                </a:solidFill>
                <a:cs typeface="B Mitra" pitchFamily="2" charset="-78"/>
              </a:rPr>
              <a:t>که پیرو </a:t>
            </a:r>
            <a:r>
              <a:rPr lang="fa-IR" sz="2400" b="1" dirty="0" smtClean="0">
                <a:solidFill>
                  <a:schemeClr val="tx2"/>
                </a:solidFill>
                <a:cs typeface="B Mitra" pitchFamily="2" charset="-78"/>
              </a:rPr>
              <a:t>نظریة </a:t>
            </a:r>
            <a:r>
              <a:rPr lang="fa-IR" sz="2400" b="1" dirty="0">
                <a:solidFill>
                  <a:schemeClr val="tx2"/>
                </a:solidFill>
                <a:cs typeface="B Mitra" pitchFamily="2" charset="-78"/>
              </a:rPr>
              <a:t>ارسطو </a:t>
            </a:r>
            <a:r>
              <a:rPr lang="fa-IR" sz="2400" b="1" dirty="0" smtClean="0">
                <a:solidFill>
                  <a:schemeClr val="tx2"/>
                </a:solidFill>
                <a:cs typeface="B Mitra" pitchFamily="2" charset="-78"/>
              </a:rPr>
              <a:t>هستند؛ </a:t>
            </a:r>
            <a:r>
              <a:rPr lang="fa-IR" sz="2400" b="1" dirty="0">
                <a:solidFill>
                  <a:schemeClr val="tx2"/>
                </a:solidFill>
                <a:cs typeface="B Mitra" pitchFamily="2" charset="-78"/>
              </a:rPr>
              <a:t>مانند </a:t>
            </a:r>
            <a:r>
              <a:rPr lang="fa-IR" sz="2400" b="1" dirty="0" smtClean="0">
                <a:solidFill>
                  <a:schemeClr val="tx2"/>
                </a:solidFill>
                <a:cs typeface="B Mitra" pitchFamily="2" charset="-78"/>
              </a:rPr>
              <a:t>فارابی، ابن‌سینا، بهمنیار و خواجه نصیرالدین طوسی</a:t>
            </a:r>
          </a:p>
          <a:p>
            <a:pPr marL="0" indent="0" algn="just">
              <a:buNone/>
            </a:pPr>
            <a:endParaRPr lang="fa-IR" sz="2400" b="1" dirty="0" smtClean="0">
              <a:solidFill>
                <a:schemeClr val="tx2"/>
              </a:solidFill>
              <a:cs typeface="B Mitra" pitchFamily="2" charset="-78"/>
            </a:endParaRPr>
          </a:p>
          <a:p>
            <a:pPr marL="0" lvl="0" indent="0" algn="just">
              <a:buNone/>
            </a:pPr>
            <a:r>
              <a:rPr lang="fa-IR" sz="2400" b="1" dirty="0">
                <a:solidFill>
                  <a:srgbClr val="1F497D"/>
                </a:solidFill>
                <a:cs typeface="B Mitra" pitchFamily="2" charset="-78"/>
              </a:rPr>
              <a:t>ب. اشراق:</a:t>
            </a:r>
          </a:p>
          <a:p>
            <a:pPr marL="0" lvl="0" indent="0" algn="just">
              <a:buNone/>
            </a:pPr>
            <a:r>
              <a:rPr lang="fa-IR" sz="2400" b="1" dirty="0">
                <a:solidFill>
                  <a:srgbClr val="1F497D"/>
                </a:solidFill>
                <a:cs typeface="B Mitra" pitchFamily="2" charset="-78"/>
              </a:rPr>
              <a:t> که نمایندة اصلی آنها شیخ شهاب‌الدین سهروردی است.</a:t>
            </a:r>
          </a:p>
          <a:p>
            <a:pPr marL="0" indent="0" algn="ctr">
              <a:buNone/>
            </a:pPr>
            <a:endParaRPr lang="en-US" sz="6600" b="1" dirty="0">
              <a:solidFill>
                <a:schemeClr val="tx2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5616624"/>
          </a:xfrm>
        </p:spPr>
        <p:txBody>
          <a:bodyPr>
            <a:normAutofit fontScale="90000"/>
          </a:bodyPr>
          <a:lstStyle/>
          <a:p>
            <a:pPr algn="r"/>
            <a:r>
              <a:rPr lang="fa-IR" sz="3600" b="1" dirty="0" smtClean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b="1" dirty="0" smtClean="0"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الف. 1) مراتب هستی در </a:t>
            </a:r>
            <a:r>
              <a:rPr lang="fa-IR" sz="36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فلسفة مشّاء</a:t>
            </a:r>
            <a:r>
              <a:rPr lang="fa-IR" sz="36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:</a:t>
            </a:r>
            <a:r>
              <a:rPr lang="fa-IR" sz="3600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1. ملک یا ماده یا عالم جسمانی؛</a:t>
            </a:r>
            <a:b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2. ملکوت یا برزخ یا مرتبه نفس؛</a:t>
            </a:r>
            <a:b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3. جبروت یا عقول یا ارواح</a:t>
            </a:r>
            <a:b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این سه مرتبه، مراتب وجود خلقی و امکانی‌اند.</a:t>
            </a:r>
            <a:b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Titr" pitchFamily="2" charset="-78"/>
              </a:rPr>
              <a:t> نهایت سیر تکاملی آدمی در فلسفه مشاء:</a:t>
            </a: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انسان می تواند از عالم ملک به عالم ملکوت و از مرتبة ملکوت به عالم جبروت یا عقول تامه صعود کند و همپای فرشتگان عالی مرتبه مانند جبرئیل، میکائیل، اسرافیل و عزرائیل شود.</a:t>
            </a:r>
            <a:r>
              <a:rPr lang="fa-IR" sz="3600" dirty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>
                <a:latin typeface="IranNastaliq" panose="02020505000000020003" pitchFamily="18" charset="0"/>
                <a:cs typeface="B Mitra" pitchFamily="2" charset="-78"/>
              </a:rPr>
            </a:br>
            <a:endParaRPr lang="en-US" sz="3600" dirty="0">
              <a:latin typeface="IranNastaliq" panose="02020505000000020003" pitchFamily="18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586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3200"/>
            <a:ext cx="8856984" cy="6450136"/>
          </a:xfrm>
        </p:spPr>
        <p:txBody>
          <a:bodyPr>
            <a:normAutofit fontScale="90000"/>
          </a:bodyPr>
          <a:lstStyle/>
          <a:p>
            <a:pPr algn="r"/>
            <a:r>
              <a:rPr lang="fa-IR" sz="3600" b="1" dirty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b="1" dirty="0"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الف 2 ) مراتب عقل در فلسفه مشّاء</a:t>
            </a:r>
            <a:r>
              <a:rPr lang="fa-IR" sz="3600" dirty="0" smtClean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 smtClean="0"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dirty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1. عقل </a:t>
            </a: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هیولانی: </a:t>
            </a:r>
            <a: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نوزاد با این عقل متولد </a:t>
            </a: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می‌شود </a:t>
            </a:r>
            <a: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و رشد </a:t>
            </a: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می‌کند.</a:t>
            </a:r>
            <a:b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2.عقل </a:t>
            </a: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بالملکه: جنبة </a:t>
            </a:r>
            <a: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پرسشگری قوی </a:t>
            </a: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می‌شود.</a:t>
            </a:r>
            <a:b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3.عقل </a:t>
            </a: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بالفعل: </a:t>
            </a:r>
            <a: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انسان </a:t>
            </a: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در  علوم مختلف به ملکة اجتهاد می‌رسد؛ </a:t>
            </a:r>
            <a: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به طوری که هر سؤالی را در رابطه با فن خود پاسخگو است</a:t>
            </a: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.</a:t>
            </a:r>
            <a:b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4. عقل </a:t>
            </a: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مستفاد: </a:t>
            </a:r>
            <a: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انسان با جهان مجردات تماس </a:t>
            </a: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می‌یابد</a:t>
            </a:r>
            <a: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.</a:t>
            </a:r>
            <a:b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در مرتبه </a:t>
            </a: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1،2،3 </a:t>
            </a:r>
            <a: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معلومات از طریق حسی درک </a:t>
            </a: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می‌شود</a:t>
            </a:r>
            <a: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، اما </a:t>
            </a: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نفس انسان در </a:t>
            </a:r>
            <a: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عقل مستفاد با عالم ملکوت و جبروت ارتباط </a:t>
            </a:r>
            <a:r>
              <a:rPr lang="fa-IR" sz="28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می‌یابد</a:t>
            </a:r>
            <a:r>
              <a:rPr lang="fa-IR" sz="28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.</a:t>
            </a:r>
            <a:r>
              <a:rPr lang="fa-IR" sz="3600" dirty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dirty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>
                <a:latin typeface="IranNastaliq" panose="02020505000000020003" pitchFamily="18" charset="0"/>
                <a:cs typeface="B Mitra" pitchFamily="2" charset="-78"/>
              </a:rPr>
            </a:br>
            <a:endParaRPr lang="en-US" sz="3600" dirty="0">
              <a:latin typeface="IranNastaliq" panose="02020505000000020003" pitchFamily="18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133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3200"/>
            <a:ext cx="8856984" cy="6450136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fa-IR" sz="3600" b="1" dirty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b="1" dirty="0"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b="1" dirty="0" smtClean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b="1" dirty="0" smtClean="0"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40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ج 3) </a:t>
            </a:r>
            <a:r>
              <a:rPr lang="fa-IR" sz="40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حکمت متعالیه: </a:t>
            </a:r>
            <a:r>
              <a:rPr lang="fa-IR" sz="3600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2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ملاصدرا فلسفة </a:t>
            </a:r>
            <a:r>
              <a:rPr lang="fa-IR" sz="32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خود را با قرآن </a:t>
            </a:r>
            <a:r>
              <a:rPr lang="fa-IR" sz="32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و عرفان </a:t>
            </a:r>
            <a:r>
              <a:rPr lang="fa-IR" sz="32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پیوند داده است. او در ترسیم مقامات انسان به </a:t>
            </a:r>
            <a:r>
              <a:rPr lang="fa-IR" sz="32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مرتبه‌ای </a:t>
            </a:r>
            <a:r>
              <a:rPr lang="fa-IR" sz="32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بالاتر از عالم جبروت هم قائل </a:t>
            </a:r>
            <a:r>
              <a:rPr lang="fa-IR" sz="32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است؛ </a:t>
            </a:r>
            <a:r>
              <a:rPr lang="fa-IR" sz="32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یعنی </a:t>
            </a:r>
            <a:r>
              <a:rPr lang="fa-IR" sz="32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مرتبة </a:t>
            </a:r>
            <a:r>
              <a:rPr lang="fa-IR" sz="32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الوهیت </a:t>
            </a:r>
            <a:r>
              <a:rPr lang="fa-IR" sz="32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و الاهیت </a:t>
            </a:r>
            <a:r>
              <a:rPr lang="fa-IR" sz="32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که انسان </a:t>
            </a:r>
            <a:r>
              <a:rPr lang="fa-IR" sz="32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می‌تواند </a:t>
            </a:r>
            <a:r>
              <a:rPr lang="fa-IR" sz="32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مظهر اسماء و صفات الهی شود.</a:t>
            </a:r>
            <a:r>
              <a:rPr lang="fa-IR" sz="3600" dirty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dirty="0" smtClean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 smtClean="0"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dirty="0" smtClean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 smtClean="0">
                <a:latin typeface="IranNastaliq" panose="02020505000000020003" pitchFamily="18" charset="0"/>
                <a:cs typeface="B Mitra" pitchFamily="2" charset="-78"/>
              </a:rPr>
            </a:br>
            <a:endParaRPr lang="en-US" sz="3600" dirty="0">
              <a:latin typeface="IranNastaliq" panose="02020505000000020003" pitchFamily="18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212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856984" cy="4752528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fa-IR" sz="3600" b="1" dirty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b="1" dirty="0"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b="1" dirty="0" smtClean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b="1" dirty="0" smtClean="0"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40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ج 2) مراتب نفس </a:t>
            </a:r>
            <a:r>
              <a:rPr lang="fa-IR" sz="40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و کمال آدمی </a:t>
            </a:r>
            <a:r>
              <a:rPr lang="fa-IR" sz="40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از نظر ملاصدرا : </a:t>
            </a:r>
            <a:r>
              <a:rPr lang="fa-IR" sz="3600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7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1. </a:t>
            </a:r>
            <a: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نفس حیوانی: انسان با این نفس متولد می شود و رشد می کند و در چنگال قوه شهوت و غضب و غرائز اسیر است. (البته پیامبران و اولیاء حساب دیگری دارند.) </a:t>
            </a:r>
            <a:b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2. نفس نفسانی: یعنی </a:t>
            </a:r>
            <a:r>
              <a:rPr lang="fa-IR" sz="27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مرحلة </a:t>
            </a:r>
            <a: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فلسفی و پرسشگری </a:t>
            </a:r>
            <a:r>
              <a:rPr lang="fa-IR" sz="27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و رشد قوة </a:t>
            </a:r>
            <a: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استدلال‌گری آدمی است. انسان با بلوغ جسمی و ذهنی وارد این دوره </a:t>
            </a:r>
            <a:r>
              <a:rPr lang="fa-IR" sz="27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می‌شود</a:t>
            </a:r>
            <a: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. </a:t>
            </a:r>
            <a:b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3. نفس انسانی: ورود به </a:t>
            </a:r>
            <a:r>
              <a:rPr lang="fa-IR" sz="27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مرتبة </a:t>
            </a:r>
            <a: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انسانیت و عقلانیت</a:t>
            </a:r>
            <a:b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4. نفس الاهی: </a:t>
            </a:r>
            <a:r>
              <a:rPr lang="fa-IR" sz="27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مرحلة ظهور اسماء </a:t>
            </a:r>
            <a: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الهی درآدمی، دراین مرتبه انسان به صفات الهی به‌ گونه‌ای نامحدود مزین می‌شود. فرق مشّاء و صدرا در این مرحله است.</a:t>
            </a:r>
            <a:r>
              <a:rPr lang="fa-IR" sz="3600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dirty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dirty="0" smtClean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 smtClean="0"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dirty="0" smtClean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 smtClean="0">
                <a:latin typeface="IranNastaliq" panose="02020505000000020003" pitchFamily="18" charset="0"/>
                <a:cs typeface="B Mitra" pitchFamily="2" charset="-78"/>
              </a:rPr>
            </a:br>
            <a:endParaRPr lang="en-US" sz="3600" dirty="0">
              <a:latin typeface="IranNastaliq" panose="02020505000000020003" pitchFamily="18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44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6048672"/>
          </a:xfrm>
        </p:spPr>
        <p:txBody>
          <a:bodyPr>
            <a:normAutofit fontScale="90000"/>
          </a:bodyPr>
          <a:lstStyle/>
          <a:p>
            <a:pPr algn="r"/>
            <a:r>
              <a:rPr lang="fa-IR" sz="3600" b="1" dirty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b="1" dirty="0"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b="1" dirty="0" smtClean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b="1" dirty="0" smtClean="0"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b="1" dirty="0" smtClean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b="1" dirty="0" smtClean="0"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b="1" dirty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b="1" dirty="0"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b="1" dirty="0" smtClean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b="1" dirty="0" smtClean="0"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b="1" dirty="0" smtClean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b="1" dirty="0" smtClean="0"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4000" b="1" dirty="0" smtClean="0">
                <a:solidFill>
                  <a:schemeClr val="tx2">
                    <a:lumMod val="50000"/>
                  </a:schemeClr>
                </a:solidFill>
                <a:latin typeface="IranNastaliq" panose="02020505000000020003" pitchFamily="18" charset="0"/>
                <a:cs typeface="B Mitra" pitchFamily="2" charset="-78"/>
              </a:rPr>
              <a:t>تفاوت دیدگاه حکمت متعالیه با فلاسفة مشّاء و اشراق در تعریف انسان:</a:t>
            </a:r>
            <a:br>
              <a:rPr lang="fa-IR" sz="4000" b="1" dirty="0" smtClean="0">
                <a:solidFill>
                  <a:schemeClr val="tx2">
                    <a:lumMod val="50000"/>
                  </a:schemeClr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40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40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1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از نگاه آن دو مکتب، انسان حیوان ناطق است؛ یعنی انسان حیوانی است که قدرت تعقل و تفکر دارد.</a:t>
            </a:r>
            <a:r>
              <a:rPr lang="fa-IR" sz="3100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100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1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اما </a:t>
            </a:r>
            <a:r>
              <a:rPr lang="fa-IR" sz="31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ملا صدرا معتقد است انسان حیّ متأله است، یعنی موجود زنده‌ای که می‌تواند خداگونه شود و تمام صفات خداوند به </a:t>
            </a:r>
            <a:r>
              <a:rPr lang="fa-IR" sz="31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گونة </a:t>
            </a:r>
            <a:r>
              <a:rPr lang="fa-IR" sz="31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مطلق و بی‌حدّ </a:t>
            </a:r>
            <a:r>
              <a:rPr lang="fa-IR" sz="31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و به </a:t>
            </a:r>
            <a:r>
              <a:rPr lang="fa-IR" sz="31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صورت متعادل در وجودش ظهور یابد.</a:t>
            </a:r>
            <a:br>
              <a:rPr lang="fa-IR" sz="31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1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براین اساس، تعریف انسان </a:t>
            </a:r>
            <a:r>
              <a:rPr lang="fa-IR" sz="3100" b="1" dirty="0" smtClean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به عنوان </a:t>
            </a:r>
            <a:r>
              <a:rPr lang="fa-IR" sz="31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>حیوان ناطق، تنها به مراتب متوسط از وجود آدمی اشاره دارد. </a:t>
            </a:r>
            <a: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2700" b="1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>
                <a:solidFill>
                  <a:schemeClr val="tx2"/>
                </a:solidFill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dirty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dirty="0" smtClean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 smtClean="0">
                <a:latin typeface="IranNastaliq" panose="02020505000000020003" pitchFamily="18" charset="0"/>
                <a:cs typeface="B Mitra" pitchFamily="2" charset="-78"/>
              </a:rPr>
            </a:br>
            <a:r>
              <a:rPr lang="fa-IR" sz="3600" dirty="0" smtClean="0">
                <a:latin typeface="IranNastaliq" panose="02020505000000020003" pitchFamily="18" charset="0"/>
                <a:cs typeface="B Mitra" pitchFamily="2" charset="-78"/>
              </a:rPr>
              <a:t/>
            </a:r>
            <a:br>
              <a:rPr lang="fa-IR" sz="3600" dirty="0" smtClean="0">
                <a:latin typeface="IranNastaliq" panose="02020505000000020003" pitchFamily="18" charset="0"/>
                <a:cs typeface="B Mitra" pitchFamily="2" charset="-78"/>
              </a:rPr>
            </a:br>
            <a:endParaRPr lang="en-US" sz="3600" dirty="0">
              <a:latin typeface="IranNastaliq" panose="02020505000000020003" pitchFamily="18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250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3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37</Template>
  <TotalTime>724</TotalTime>
  <Words>106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 Homa</vt:lpstr>
      <vt:lpstr>B Mitra</vt:lpstr>
      <vt:lpstr>B Titr</vt:lpstr>
      <vt:lpstr>Calibri</vt:lpstr>
      <vt:lpstr>IranNastaliq</vt:lpstr>
      <vt:lpstr>37</vt:lpstr>
      <vt:lpstr>بسم اللّه الرحمن الرحیم</vt:lpstr>
      <vt:lpstr>PowerPoint Presentation</vt:lpstr>
      <vt:lpstr>PowerPoint Presentation</vt:lpstr>
      <vt:lpstr>معرفی نظام‌های عمدة فلسفی</vt:lpstr>
      <vt:lpstr> الف. 1) مراتب هستی در فلسفة مشّاء:  1. ملک یا ماده یا عالم جسمانی؛  2. ملکوت یا برزخ یا مرتبه نفس؛  3. جبروت یا عقول یا ارواح این سه مرتبه، مراتب وجود خلقی و امکانی‌اند.   نهایت سیر تکاملی آدمی در فلسفه مشاء: انسان می تواند از عالم ملک به عالم ملکوت و از مرتبة ملکوت به عالم جبروت یا عقول تامه صعود کند و همپای فرشتگان عالی مرتبه مانند جبرئیل، میکائیل، اسرافیل و عزرائیل شود. </vt:lpstr>
      <vt:lpstr> الف 2 ) مراتب عقل در فلسفه مشّاء  1. عقل هیولانی: نوزاد با این عقل متولد می‌شود و رشد می‌کند.  2.عقل بالملکه: جنبة پرسشگری قوی می‌شود.  3.عقل بالفعل: انسان در  علوم مختلف به ملکة اجتهاد می‌رسد؛ به طوری که هر سؤالی را در رابطه با فن خود پاسخگو است.  4. عقل مستفاد: انسان با جهان مجردات تماس می‌یابد. در مرتبه 1،2،3 معلومات از طریق حسی درک می‌شود، اما نفس انسان در عقل مستفاد با عالم ملکوت و جبروت ارتباط می‌یابد.  </vt:lpstr>
      <vt:lpstr>  ج 3) حکمت متعالیه:   ملاصدرا فلسفة خود را با قرآن و عرفان پیوند داده است. او در ترسیم مقامات انسان به مرتبه‌ای بالاتر از عالم جبروت هم قائل است؛ یعنی مرتبة الوهیت و الاهیت که انسان می‌تواند مظهر اسماء و صفات الهی شود.   </vt:lpstr>
      <vt:lpstr>  ج 2) مراتب نفس و کمال آدمی از نظر ملاصدرا :  1. نفس حیوانی: انسان با این نفس متولد می شود و رشد می کند و در چنگال قوه شهوت و غضب و غرائز اسیر است. (البته پیامبران و اولیاء حساب دیگری دارند.)  2. نفس نفسانی: یعنی مرحلة فلسفی و پرسشگری و رشد قوة استدلال‌گری آدمی است. انسان با بلوغ جسمی و ذهنی وارد این دوره می‌شود.  3. نفس انسانی: ورود به مرتبة انسانیت و عقلانیت 4. نفس الاهی: مرحلة ظهور اسماء الهی درآدمی، دراین مرتبه انسان به صفات الهی به‌ گونه‌ای نامحدود مزین می‌شود. فرق مشّاء و صدرا در این مرحله است.     </vt:lpstr>
      <vt:lpstr>      تفاوت دیدگاه حکمت متعالیه با فلاسفة مشّاء و اشراق در تعریف انسان:  از نگاه آن دو مکتب، انسان حیوان ناطق است؛ یعنی انسان حیوانی است که قدرت تعقل و تفکر دارد. اما ملا صدرا معتقد است انسان حیّ متأله است، یعنی موجود زنده‌ای که می‌تواند خداگونه شود و تمام صفات خداوند به گونة مطلق و بی‌حدّ و به صورت متعادل در وجودش ظهور یابد. براین اساس، تعریف انسان به عنوان حیوان ناطق، تنها به مراتب متوسط از وجود آدمی اشاره دارد.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اللّه الرحمن الرحیم</dc:title>
  <dc:creator>Hamed Abdollahi Sefidan</dc:creator>
  <cp:lastModifiedBy>user1</cp:lastModifiedBy>
  <cp:revision>35</cp:revision>
  <dcterms:created xsi:type="dcterms:W3CDTF">2014-10-08T13:02:03Z</dcterms:created>
  <dcterms:modified xsi:type="dcterms:W3CDTF">2015-10-18T10:22:36Z</dcterms:modified>
</cp:coreProperties>
</file>